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1" r:id="rId3"/>
    <p:sldId id="270" r:id="rId4"/>
    <p:sldId id="294" r:id="rId5"/>
    <p:sldId id="295" r:id="rId6"/>
    <p:sldId id="301" r:id="rId7"/>
    <p:sldId id="300" r:id="rId8"/>
    <p:sldId id="302" r:id="rId9"/>
    <p:sldId id="299" r:id="rId10"/>
    <p:sldId id="277" r:id="rId11"/>
    <p:sldId id="278" r:id="rId12"/>
    <p:sldId id="276" r:id="rId13"/>
    <p:sldId id="273" r:id="rId14"/>
    <p:sldId id="275" r:id="rId15"/>
    <p:sldId id="281" r:id="rId16"/>
    <p:sldId id="305" r:id="rId17"/>
    <p:sldId id="289" r:id="rId18"/>
    <p:sldId id="296" r:id="rId19"/>
    <p:sldId id="297" r:id="rId20"/>
    <p:sldId id="284" r:id="rId21"/>
    <p:sldId id="285" r:id="rId22"/>
    <p:sldId id="286" r:id="rId23"/>
    <p:sldId id="298" r:id="rId24"/>
    <p:sldId id="290" r:id="rId25"/>
    <p:sldId id="287" r:id="rId26"/>
    <p:sldId id="282" r:id="rId27"/>
    <p:sldId id="272" r:id="rId28"/>
    <p:sldId id="303" r:id="rId29"/>
    <p:sldId id="304" r:id="rId30"/>
    <p:sldId id="293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AFA7"/>
    <a:srgbClr val="00AFA8"/>
    <a:srgbClr val="FF8B81"/>
    <a:srgbClr val="F16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25"/>
  </p:normalViewPr>
  <p:slideViewPr>
    <p:cSldViewPr snapToGrid="0" snapToObjects="1">
      <p:cViewPr varScale="1">
        <p:scale>
          <a:sx n="82" d="100"/>
          <a:sy n="82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5F0E5-D672-4B5F-8342-A88FEC74B09B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E8FED-FF5A-4EF8-911D-F5CBF6E483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E8FED-FF5A-4EF8-911D-F5CBF6E483B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692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E8FED-FF5A-4EF8-911D-F5CBF6E483B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222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E8FED-FF5A-4EF8-911D-F5CBF6E483B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38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2FA2E-C550-6D4A-9C8D-70C4B4A59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623430-21F6-D447-A39E-7A03F8E11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D18E9C-66F4-604A-A334-DDCC8144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B84B32-9873-B14F-BDBD-7F36BA14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81C76-760B-7349-91E3-BF8BB140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267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EB087-2969-7149-938B-FD3BC981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1A83F5-B43B-5349-8C79-CDB3B9BB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A5985A-FE3E-F640-AB97-1B08A75A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950C2C-763C-5C43-B775-441D6AF3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AD6F97-D9F8-FD41-A84D-70E03889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32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32E997-0E72-494E-ACEF-FB2231520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ADDEC6-DD82-8643-802A-3CE41A39B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A12C4-30C6-8B48-894A-EAA1451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54D9BE-04E7-2A4B-98FF-24A0A19A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E33DC7-26EE-9A4A-BE5F-9E8228EC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2A407-D385-2744-826D-CA2C9A99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247F5-83A4-B048-BC9C-937348AE4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1A8372-9F9F-5940-B634-6FF77E86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F7EAC2-5DC7-1A4F-8052-0407194A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F4A37A-6F69-804F-9817-8F4B736F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7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F9BCF-DD4F-F648-AF55-1DDBC030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3751CA-9283-8048-8309-EC54A6FA9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A8BEDA-5BA5-D54C-815B-269867A2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73B4B2-EECF-E247-B739-EA7CA54D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6F861-9001-5C44-B4FE-37B2F4E2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1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49E13-D630-4540-A04C-6A6AA529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2AE7E-4CE5-EB46-AFB8-114207869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2EC747-BE94-4346-906F-984743F1E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B5BDC8-270D-F947-B3AF-8948D181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757E74-DAE1-B848-B706-63218613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5D0C0B-A5D4-EB49-B697-8E7F3F4F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0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72D4A-954D-B947-AC85-7E7B00C0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D44BFA-BDE6-4D41-868E-4354E35FA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DBCB6F-1E12-F648-A8C4-DC3AF6389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13A08A-D604-D04B-999F-51DB2754F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B4B0B6-90D3-6149-A6CA-DD1761C94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0969FC-8130-A643-865B-AE4942505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5BBD35-4CDE-C44F-9A50-16DEAA95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AD3D35-2B33-244C-98CF-E7545CCB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73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D47AF-3ECF-004D-8AC5-7D523626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18C34B5-2F27-BF4E-871F-D0A86FBD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E68556-66E7-3F46-94B0-7C53DA22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379B62-590D-A548-9456-CE53626A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92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D4DF922-540C-C541-A53E-4B4A53CB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FB4C9D-A59A-7A4F-A9EB-7594988B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920D9D-65DC-054E-AE21-58EFF18D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17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B21D5-C5E3-F14B-BB26-227E25ED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807FC5-4987-3B45-BC73-593DD476E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B38077-55DF-8647-9406-0C8E4B2D5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EC4969-F3B9-9B41-B4D0-0D925C5F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931065-30B7-5A4D-84B2-3F04199D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F8933D-52AA-E14F-BBD5-08D2C83A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75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FDDA7-91BF-5F47-B227-E2330DAA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0874181-AD2C-1147-B64D-DA8C41BD7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A0DF5D-C195-FF47-B8FE-C473FECD1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9FF5C4-B540-3F49-BD6D-0D5A84BD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0E39A1-50BA-CE4D-899F-C4AB61C5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3627E7-4649-8A45-938F-5A2FBE1E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89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E7BC05-78AA-B645-B1C5-05F0BE6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2925F5-D5A5-2F40-AA8F-9FE1A1B84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439903-BCFA-8643-8031-92F293C4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3FFAB-7103-014C-BBCC-7BD81920D462}" type="datetimeFigureOut">
              <a:rPr lang="ru-RU" smtClean="0"/>
              <a:t>01.07.2019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1DD715-2568-6049-86F8-98C95B397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53522E-DCE3-BC42-988B-931ABE11F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92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leonid157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mitpress.mit.edu/contributors/marc-raiber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tpress.mit.edu/contributors/marc-raiber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mitpress.mit.edu/contributors/marc-raibe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leonid157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ym.openai.com/envs/Ant-v2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lschool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inningup.openai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leonid157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leonid157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leonid157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leonid1576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tpress.mit.edu/contributors/marc-raibe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D4CE41-E5AC-D440-A05F-FC29A06A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6B1D3-D72A-DA44-A24A-5A279D1BB1E6}"/>
              </a:ext>
            </a:extLst>
          </p:cNvPr>
          <p:cNvSpPr txBox="1"/>
          <p:nvPr/>
        </p:nvSpPr>
        <p:spPr>
          <a:xfrm>
            <a:off x="871538" y="4729165"/>
            <a:ext cx="10787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Автоматизация создания алгоритмов динамического и устойчивого движения роботов с помощью обучения с подкреплением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AD66CE-4BFD-45F1-8B46-61E85242842B}"/>
              </a:ext>
            </a:extLst>
          </p:cNvPr>
          <p:cNvSpPr/>
          <p:nvPr/>
        </p:nvSpPr>
        <p:spPr>
          <a:xfrm>
            <a:off x="9134273" y="3181039"/>
            <a:ext cx="3057728" cy="1200329"/>
          </a:xfrm>
          <a:prstGeom prst="rect">
            <a:avLst/>
          </a:prstGeom>
          <a:solidFill>
            <a:srgbClr val="04AFA7"/>
          </a:solidFill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Мурашов Леонид</a:t>
            </a:r>
            <a:b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8-977-710-74-05</a:t>
            </a:r>
            <a:br>
              <a:rPr lang="ru-RU" sz="2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dirty="0">
                <a:hlinkClick r:id="rId3"/>
              </a:rPr>
              <a:t>vk.com/leonid1576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3103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B8625A-EB6E-4FF0-BA89-1C5F0D56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67" y="1172799"/>
            <a:ext cx="6274889" cy="5685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131F4B-E14B-4181-9CF0-D98C563DEF4C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это нужно?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1ADB6F0-5978-44E1-808A-7E338AE3C7B8}"/>
              </a:ext>
            </a:extLst>
          </p:cNvPr>
          <p:cNvSpPr/>
          <p:nvPr/>
        </p:nvSpPr>
        <p:spPr>
          <a:xfrm>
            <a:off x="298579" y="5974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Neue Haas Grotesk W01 Disp"/>
              </a:rPr>
              <a:t>Legged Robots That Balance</a:t>
            </a:r>
          </a:p>
          <a:p>
            <a:r>
              <a:rPr lang="en-US" dirty="0">
                <a:solidFill>
                  <a:srgbClr val="6D6E71"/>
                </a:solidFill>
                <a:latin typeface="Neue Haas Grotesk W01 Disp"/>
              </a:rPr>
              <a:t>By </a:t>
            </a:r>
            <a:r>
              <a:rPr lang="en-US" dirty="0">
                <a:solidFill>
                  <a:srgbClr val="6D6E71"/>
                </a:solidFill>
                <a:latin typeface="Neue Haas Grotesk W01 Disp"/>
                <a:hlinkClick r:id="rId4"/>
              </a:rPr>
              <a:t>Marc </a:t>
            </a:r>
            <a:r>
              <a:rPr lang="en-US" dirty="0" err="1">
                <a:solidFill>
                  <a:srgbClr val="6D6E71"/>
                </a:solidFill>
                <a:latin typeface="Neue Haas Grotesk W01 Disp"/>
                <a:hlinkClick r:id="rId4"/>
              </a:rPr>
              <a:t>Raibert</a:t>
            </a:r>
            <a:endParaRPr lang="en-US" b="0" i="0" dirty="0">
              <a:solidFill>
                <a:srgbClr val="6D6E71"/>
              </a:solidFill>
              <a:effectLst/>
              <a:latin typeface="Neue Haas Grotesk W01 Disp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0B946C-4EC9-432B-966E-F172DAE525E2}"/>
              </a:ext>
            </a:extLst>
          </p:cNvPr>
          <p:cNvSpPr/>
          <p:nvPr/>
        </p:nvSpPr>
        <p:spPr>
          <a:xfrm>
            <a:off x="-1" y="1003300"/>
            <a:ext cx="12192000" cy="5854700"/>
          </a:xfrm>
          <a:prstGeom prst="rect">
            <a:avLst/>
          </a:prstGeom>
          <a:solidFill>
            <a:schemeClr val="bg2">
              <a:lumMod val="9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FCB1B1-37A0-49C3-9F90-80F360C64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462" y="2019300"/>
            <a:ext cx="7839075" cy="2819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164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B8625A-EB6E-4FF0-BA89-1C5F0D56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67" y="1172799"/>
            <a:ext cx="6274889" cy="5685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131F4B-E14B-4181-9CF0-D98C563DEF4C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это нужно?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1ADB6F0-5978-44E1-808A-7E338AE3C7B8}"/>
              </a:ext>
            </a:extLst>
          </p:cNvPr>
          <p:cNvSpPr/>
          <p:nvPr/>
        </p:nvSpPr>
        <p:spPr>
          <a:xfrm>
            <a:off x="298579" y="5974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Neue Haas Grotesk W01 Disp"/>
              </a:rPr>
              <a:t>Legged Robots That Balance</a:t>
            </a:r>
          </a:p>
          <a:p>
            <a:r>
              <a:rPr lang="en-US" dirty="0">
                <a:solidFill>
                  <a:srgbClr val="6D6E71"/>
                </a:solidFill>
                <a:latin typeface="Neue Haas Grotesk W01 Disp"/>
              </a:rPr>
              <a:t>By </a:t>
            </a:r>
            <a:r>
              <a:rPr lang="en-US" dirty="0">
                <a:solidFill>
                  <a:srgbClr val="6D6E71"/>
                </a:solidFill>
                <a:latin typeface="Neue Haas Grotesk W01 Disp"/>
                <a:hlinkClick r:id="rId4"/>
              </a:rPr>
              <a:t>Marc </a:t>
            </a:r>
            <a:r>
              <a:rPr lang="en-US" dirty="0" err="1">
                <a:solidFill>
                  <a:srgbClr val="6D6E71"/>
                </a:solidFill>
                <a:latin typeface="Neue Haas Grotesk W01 Disp"/>
                <a:hlinkClick r:id="rId4"/>
              </a:rPr>
              <a:t>Raibert</a:t>
            </a:r>
            <a:endParaRPr lang="en-US" b="0" i="0" dirty="0">
              <a:solidFill>
                <a:srgbClr val="6D6E71"/>
              </a:solidFill>
              <a:effectLst/>
              <a:latin typeface="Neue Haas Grotesk W01 Disp"/>
            </a:endParaRPr>
          </a:p>
        </p:txBody>
      </p:sp>
    </p:spTree>
    <p:extLst>
      <p:ext uri="{BB962C8B-B14F-4D97-AF65-F5344CB8AC3E}">
        <p14:creationId xmlns:p14="http://schemas.microsoft.com/office/powerpoint/2010/main" val="108561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B8625A-EB6E-4FF0-BA89-1C5F0D56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67" y="1172799"/>
            <a:ext cx="6274889" cy="5685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131F4B-E14B-4181-9CF0-D98C563DEF4C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это нужно?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1ADB6F0-5978-44E1-808A-7E338AE3C7B8}"/>
              </a:ext>
            </a:extLst>
          </p:cNvPr>
          <p:cNvSpPr/>
          <p:nvPr/>
        </p:nvSpPr>
        <p:spPr>
          <a:xfrm>
            <a:off x="298579" y="5974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Neue Haas Grotesk W01 Disp"/>
              </a:rPr>
              <a:t>Legged Robots That Balance</a:t>
            </a:r>
          </a:p>
          <a:p>
            <a:r>
              <a:rPr lang="en-US" dirty="0">
                <a:solidFill>
                  <a:srgbClr val="6D6E71"/>
                </a:solidFill>
                <a:latin typeface="Neue Haas Grotesk W01 Disp"/>
              </a:rPr>
              <a:t>By </a:t>
            </a:r>
            <a:r>
              <a:rPr lang="en-US" dirty="0">
                <a:solidFill>
                  <a:srgbClr val="6D6E71"/>
                </a:solidFill>
                <a:latin typeface="Neue Haas Grotesk W01 Disp"/>
                <a:hlinkClick r:id="rId4"/>
              </a:rPr>
              <a:t>Marc </a:t>
            </a:r>
            <a:r>
              <a:rPr lang="en-US" dirty="0" err="1">
                <a:solidFill>
                  <a:srgbClr val="6D6E71"/>
                </a:solidFill>
                <a:latin typeface="Neue Haas Grotesk W01 Disp"/>
                <a:hlinkClick r:id="rId4"/>
              </a:rPr>
              <a:t>Raibert</a:t>
            </a:r>
            <a:endParaRPr lang="en-US" b="0" i="0" dirty="0">
              <a:solidFill>
                <a:srgbClr val="6D6E71"/>
              </a:solidFill>
              <a:effectLst/>
              <a:latin typeface="Neue Haas Grotesk W01 Disp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3E922EC-4E78-4801-B156-A12D70629288}"/>
              </a:ext>
            </a:extLst>
          </p:cNvPr>
          <p:cNvSpPr/>
          <p:nvPr/>
        </p:nvSpPr>
        <p:spPr>
          <a:xfrm>
            <a:off x="-404" y="1003300"/>
            <a:ext cx="12192000" cy="5854700"/>
          </a:xfrm>
          <a:prstGeom prst="rect">
            <a:avLst/>
          </a:prstGeom>
          <a:solidFill>
            <a:schemeClr val="bg2">
              <a:lumMod val="9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7FF0DD-8A1E-4584-A942-4B96D0CDF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61" y="3642829"/>
            <a:ext cx="11252719" cy="427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315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173A26-B0FD-400E-A962-F250FB39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096" y="1138317"/>
            <a:ext cx="4835808" cy="5686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4FB8D-78B9-4FCB-AD17-98584F383732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это нужно?</a:t>
            </a:r>
          </a:p>
        </p:txBody>
      </p:sp>
    </p:spTree>
    <p:extLst>
      <p:ext uri="{BB962C8B-B14F-4D97-AF65-F5344CB8AC3E}">
        <p14:creationId xmlns:p14="http://schemas.microsoft.com/office/powerpoint/2010/main" val="168369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4FB8D-78B9-4FCB-AD17-98584F383732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это нужно?</a:t>
            </a:r>
          </a:p>
        </p:txBody>
      </p:sp>
      <p:pic>
        <p:nvPicPr>
          <p:cNvPr id="2" name="What's new, Atlas">
            <a:hlinkClick r:id="" action="ppaction://media"/>
            <a:extLst>
              <a:ext uri="{FF2B5EF4-FFF2-40B4-BE49-F238E27FC236}">
                <a16:creationId xmlns:a16="http://schemas.microsoft.com/office/drawing/2014/main" id="{3FD7F799-90B1-4383-BDFB-07822A36F1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13406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1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4FB8D-78B9-4FCB-AD17-98584F383732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это нужно?</a:t>
            </a:r>
          </a:p>
        </p:txBody>
      </p:sp>
      <p:pic>
        <p:nvPicPr>
          <p:cNvPr id="3" name="The New SpotMini">
            <a:hlinkClick r:id="" action="ppaction://media"/>
            <a:extLst>
              <a:ext uri="{FF2B5EF4-FFF2-40B4-BE49-F238E27FC236}">
                <a16:creationId xmlns:a16="http://schemas.microsoft.com/office/drawing/2014/main" id="{55E892EA-FD3D-4A8B-A497-9A9308901F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13406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8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4FB8D-78B9-4FCB-AD17-98584F383732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это нужно?</a:t>
            </a:r>
          </a:p>
        </p:txBody>
      </p:sp>
      <p:pic>
        <p:nvPicPr>
          <p:cNvPr id="6" name="Emergence of Locomotion Behaviours in Rich Environments">
            <a:hlinkClick r:id="" action="ppaction://media"/>
            <a:extLst>
              <a:ext uri="{FF2B5EF4-FFF2-40B4-BE49-F238E27FC236}">
                <a16:creationId xmlns:a16="http://schemas.microsoft.com/office/drawing/2014/main" id="{A4E738CE-0EA7-471F-8FF6-655F71C17F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7625.61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8751" y="1003300"/>
            <a:ext cx="8082399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235AC4-445C-4DBB-B47F-FCB4278994DB}"/>
              </a:ext>
            </a:extLst>
          </p:cNvPr>
          <p:cNvSpPr/>
          <p:nvPr/>
        </p:nvSpPr>
        <p:spPr>
          <a:xfrm>
            <a:off x="4737262" y="2828835"/>
            <a:ext cx="27174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200" dirty="0">
                <a:latin typeface="Helvetica" panose="020B0604020202020204" pitchFamily="34" charset="0"/>
                <a:cs typeface="Helvetica" panose="020B0604020202020204" pitchFamily="34" charset="0"/>
              </a:rPr>
              <a:t>Робот</a:t>
            </a:r>
          </a:p>
        </p:txBody>
      </p:sp>
    </p:spTree>
    <p:extLst>
      <p:ext uri="{BB962C8B-B14F-4D97-AF65-F5344CB8AC3E}">
        <p14:creationId xmlns:p14="http://schemas.microsoft.com/office/powerpoint/2010/main" val="429285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Робот</a:t>
            </a:r>
          </a:p>
        </p:txBody>
      </p:sp>
      <p:pic>
        <p:nvPicPr>
          <p:cNvPr id="8194" name="Picture 2" descr="Image result for hexy hexapod">
            <a:extLst>
              <a:ext uri="{FF2B5EF4-FFF2-40B4-BE49-F238E27FC236}">
                <a16:creationId xmlns:a16="http://schemas.microsoft.com/office/drawing/2014/main" id="{1FD15921-A903-4A65-AD9C-28BBAEDDE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06" y="1240836"/>
            <a:ext cx="7280988" cy="546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194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235AC4-445C-4DBB-B47F-FCB4278994DB}"/>
              </a:ext>
            </a:extLst>
          </p:cNvPr>
          <p:cNvSpPr/>
          <p:nvPr/>
        </p:nvSpPr>
        <p:spPr>
          <a:xfrm>
            <a:off x="2044549" y="2828835"/>
            <a:ext cx="72382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200" dirty="0">
                <a:latin typeface="Helvetica" panose="020B0604020202020204" pitchFamily="34" charset="0"/>
                <a:cs typeface="Helvetica" panose="020B0604020202020204" pitchFamily="34" charset="0"/>
              </a:rPr>
              <a:t>Стек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412793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D4CE41-E5AC-D440-A05F-FC29A06A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6B1D3-D72A-DA44-A24A-5A279D1BB1E6}"/>
              </a:ext>
            </a:extLst>
          </p:cNvPr>
          <p:cNvSpPr txBox="1"/>
          <p:nvPr/>
        </p:nvSpPr>
        <p:spPr>
          <a:xfrm>
            <a:off x="871538" y="4729165"/>
            <a:ext cx="1078706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Автоматизация создания алгоритмов динамического и устойчивого движения </a:t>
            </a:r>
            <a:r>
              <a:rPr lang="ru-RU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Helvetica" panose="020B0604020202020204" pitchFamily="34" charset="0"/>
                <a:cs typeface="Helvetica" panose="020B0604020202020204" pitchFamily="34" charset="0"/>
              </a:rPr>
              <a:t>роботов</a:t>
            </a:r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с помощью </a:t>
            </a:r>
            <a:r>
              <a:rPr lang="ru-RU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Helvetica" panose="020B0604020202020204" pitchFamily="34" charset="0"/>
                <a:cs typeface="Helvetica" panose="020B0604020202020204" pitchFamily="34" charset="0"/>
              </a:rPr>
              <a:t>обучения с подкреплением</a:t>
            </a:r>
            <a:endParaRPr lang="ru-RU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CBB0E4-1597-4BA0-88AB-BDF07D794A37}"/>
              </a:ext>
            </a:extLst>
          </p:cNvPr>
          <p:cNvSpPr/>
          <p:nvPr/>
        </p:nvSpPr>
        <p:spPr>
          <a:xfrm>
            <a:off x="9134273" y="3181039"/>
            <a:ext cx="3057728" cy="1200329"/>
          </a:xfrm>
          <a:prstGeom prst="rect">
            <a:avLst/>
          </a:prstGeom>
          <a:solidFill>
            <a:srgbClr val="04AFA7"/>
          </a:solidFill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Мурашов Леонид</a:t>
            </a:r>
            <a:b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8-977-710-74-05</a:t>
            </a:r>
            <a:br>
              <a:rPr lang="ru-RU" sz="2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dirty="0">
                <a:hlinkClick r:id="rId3"/>
              </a:rPr>
              <a:t>vk.com/leonid1576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48699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</a:p>
        </p:txBody>
      </p:sp>
      <p:pic>
        <p:nvPicPr>
          <p:cNvPr id="2050" name="Picture 2" descr="Image result for tensorflow">
            <a:extLst>
              <a:ext uri="{FF2B5EF4-FFF2-40B4-BE49-F238E27FC236}">
                <a16:creationId xmlns:a16="http://schemas.microsoft.com/office/drawing/2014/main" id="{AD78C40B-07BB-46B6-AE24-E9B9E04B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28" y="1417696"/>
            <a:ext cx="4055706" cy="338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232079-AC63-4E9B-9A0A-91591C4454C6}"/>
              </a:ext>
            </a:extLst>
          </p:cNvPr>
          <p:cNvSpPr txBox="1"/>
          <p:nvPr/>
        </p:nvSpPr>
        <p:spPr>
          <a:xfrm>
            <a:off x="425879" y="5212500"/>
            <a:ext cx="1134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Фреймворк для работы с машинным обучением</a:t>
            </a:r>
          </a:p>
        </p:txBody>
      </p:sp>
    </p:spTree>
    <p:extLst>
      <p:ext uri="{BB962C8B-B14F-4D97-AF65-F5344CB8AC3E}">
        <p14:creationId xmlns:p14="http://schemas.microsoft.com/office/powerpoint/2010/main" val="283818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A6AC3D-E32B-4AE7-B0D4-4B70CC02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2" y="1668624"/>
            <a:ext cx="11501535" cy="82153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78B7D6-0F29-4773-9AA4-1B385DDC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0" y="3006198"/>
            <a:ext cx="11258939" cy="33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7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Стек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3EBAB63-C60B-4983-A086-26D1A23A6D96}"/>
              </a:ext>
            </a:extLst>
          </p:cNvPr>
          <p:cNvSpPr/>
          <p:nvPr/>
        </p:nvSpPr>
        <p:spPr>
          <a:xfrm>
            <a:off x="3704269" y="5850800"/>
            <a:ext cx="3918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gym.openai.com/envs/Ant-v2/</a:t>
            </a:r>
            <a:endParaRPr lang="ru-RU" dirty="0"/>
          </a:p>
        </p:txBody>
      </p:sp>
      <p:pic>
        <p:nvPicPr>
          <p:cNvPr id="5122" name="Picture 2" descr="Image result for ant v2">
            <a:extLst>
              <a:ext uri="{FF2B5EF4-FFF2-40B4-BE49-F238E27FC236}">
                <a16:creationId xmlns:a16="http://schemas.microsoft.com/office/drawing/2014/main" id="{4EE792B7-FD45-4C88-A9BF-1F094659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60" y="1139632"/>
            <a:ext cx="6042042" cy="457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376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235AC4-445C-4DBB-B47F-FCB4278994DB}"/>
              </a:ext>
            </a:extLst>
          </p:cNvPr>
          <p:cNvSpPr/>
          <p:nvPr/>
        </p:nvSpPr>
        <p:spPr>
          <a:xfrm>
            <a:off x="3100030" y="2828835"/>
            <a:ext cx="51273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200" dirty="0">
                <a:latin typeface="Helvetica" panose="020B0604020202020204" pitchFamily="34" charset="0"/>
                <a:cs typeface="Helvetica" panose="020B0604020202020204" pitchFamily="34" charset="0"/>
              </a:rPr>
              <a:t>Материалы</a:t>
            </a:r>
          </a:p>
        </p:txBody>
      </p:sp>
    </p:spTree>
    <p:extLst>
      <p:ext uri="{BB962C8B-B14F-4D97-AF65-F5344CB8AC3E}">
        <p14:creationId xmlns:p14="http://schemas.microsoft.com/office/powerpoint/2010/main" val="408114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6624736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Материалы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A2F6FF-D25E-4422-95AC-62DCD86E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1485026"/>
            <a:ext cx="8963025" cy="442912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BB1E65A-61DE-4965-9EA1-C099766FB5F3}"/>
              </a:ext>
            </a:extLst>
          </p:cNvPr>
          <p:cNvSpPr/>
          <p:nvPr/>
        </p:nvSpPr>
        <p:spPr>
          <a:xfrm>
            <a:off x="5430560" y="5940622"/>
            <a:ext cx="133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dlschool.org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876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1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6624736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Материалы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4ADF2B-4A66-4092-ABAC-119F2F82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03" y="1119170"/>
            <a:ext cx="7988593" cy="522688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6B87FF-CB51-4079-93A9-E23267428F5E}"/>
              </a:ext>
            </a:extLst>
          </p:cNvPr>
          <p:cNvSpPr/>
          <p:nvPr/>
        </p:nvSpPr>
        <p:spPr>
          <a:xfrm>
            <a:off x="4545767" y="6435798"/>
            <a:ext cx="310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https://spinningup.openai.com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882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будем делать?</a:t>
            </a:r>
          </a:p>
        </p:txBody>
      </p:sp>
      <p:pic>
        <p:nvPicPr>
          <p:cNvPr id="1026" name="Picture 2" descr="https://pp.userapi.com/c850536/v850536645/158987/3LdlxRiM33A.jpg">
            <a:extLst>
              <a:ext uri="{FF2B5EF4-FFF2-40B4-BE49-F238E27FC236}">
                <a16:creationId xmlns:a16="http://schemas.microsoft.com/office/drawing/2014/main" id="{0E06E7C6-BA97-46F7-BBE8-FC0236752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4146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84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605565-967F-46E4-8925-49219743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3" y="1595535"/>
            <a:ext cx="11108054" cy="46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это нужно?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0408CB-DB7A-4B91-9206-A6B9EBEEA294}"/>
              </a:ext>
            </a:extLst>
          </p:cNvPr>
          <p:cNvSpPr/>
          <p:nvPr/>
        </p:nvSpPr>
        <p:spPr>
          <a:xfrm>
            <a:off x="7681455" y="6219585"/>
            <a:ext cx="265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bostondynamics.com/</a:t>
            </a:r>
            <a:r>
              <a:rPr lang="ru-RU" dirty="0" err="1"/>
              <a:t>jobs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841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D536DC-54C1-4C66-B63A-BAC21D45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8" y="1399458"/>
            <a:ext cx="4621299" cy="47867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4646645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Начальные навыки?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E6D3A87-FEDE-4F34-A4CF-8F5229BF36A1}"/>
              </a:ext>
            </a:extLst>
          </p:cNvPr>
          <p:cNvSpPr/>
          <p:nvPr/>
        </p:nvSpPr>
        <p:spPr>
          <a:xfrm>
            <a:off x="6003634" y="3429000"/>
            <a:ext cx="1847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ru-RU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C70E70-4168-41A4-8669-59E007A2F495}"/>
              </a:ext>
            </a:extLst>
          </p:cNvPr>
          <p:cNvSpPr/>
          <p:nvPr/>
        </p:nvSpPr>
        <p:spPr>
          <a:xfrm>
            <a:off x="4655976" y="2204834"/>
            <a:ext cx="71509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3200" dirty="0">
                <a:latin typeface="Helvetica" panose="020B0604020202020204" pitchFamily="34" charset="0"/>
                <a:cs typeface="Helvetica" panose="020B0604020202020204" pitchFamily="34" charset="0"/>
              </a:rPr>
              <a:t>Умение программировать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ru-RU" sz="3200" dirty="0">
                <a:latin typeface="Helvetica" panose="020B0604020202020204" pitchFamily="34" charset="0"/>
                <a:cs typeface="Helvetica" panose="020B0604020202020204" pitchFamily="34" charset="0"/>
              </a:rPr>
              <a:t>желательно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 Python)</a:t>
            </a:r>
            <a:endParaRPr lang="ru-RU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3200" dirty="0">
                <a:latin typeface="Helvetica" panose="020B0604020202020204" pitchFamily="34" charset="0"/>
                <a:cs typeface="Helvetica" panose="020B0604020202020204" pitchFamily="34" charset="0"/>
              </a:rPr>
              <a:t>Умеренное знание математики (производные)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3200" dirty="0">
                <a:latin typeface="Helvetica" panose="020B0604020202020204" pitchFamily="34" charset="0"/>
                <a:cs typeface="Helvetica" panose="020B0604020202020204" pitchFamily="34" charset="0"/>
              </a:rPr>
              <a:t>Не пугает: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ru-RU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CEEB1D-08D9-4F1F-A00D-55A50A90D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48" y="4134539"/>
            <a:ext cx="19526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5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CF61ED-980D-471B-ADB9-39E1D213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409700"/>
          </a:xfrm>
          <a:prstGeom prst="rect">
            <a:avLst/>
          </a:prstGeom>
        </p:spPr>
      </p:pic>
      <p:pic>
        <p:nvPicPr>
          <p:cNvPr id="2052" name="Picture 4" descr="Image result for mujoco">
            <a:extLst>
              <a:ext uri="{FF2B5EF4-FFF2-40B4-BE49-F238E27FC236}">
                <a16:creationId xmlns:a16="http://schemas.microsoft.com/office/drawing/2014/main" id="{CADAE5C8-86DD-491C-A009-A3B7FFB2A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299"/>
            <a:ext cx="12192000" cy="58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233389-6555-4710-93E4-52B84D37FD91}"/>
              </a:ext>
            </a:extLst>
          </p:cNvPr>
          <p:cNvSpPr/>
          <p:nvPr/>
        </p:nvSpPr>
        <p:spPr>
          <a:xfrm>
            <a:off x="4436918" y="135450"/>
            <a:ext cx="75995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Python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TensorFlow</a:t>
            </a:r>
            <a:endParaRPr lang="ru-RU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RL </a:t>
            </a:r>
            <a:r>
              <a:rPr lang="ru-RU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 задача динамического контроля роботов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(возможно) работа с 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Google Cloud</a:t>
            </a:r>
            <a:endParaRPr lang="ru-RU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508730" y="831876"/>
            <a:ext cx="3928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 проекта:</a:t>
            </a:r>
          </a:p>
        </p:txBody>
      </p:sp>
    </p:spTree>
    <p:extLst>
      <p:ext uri="{BB962C8B-B14F-4D97-AF65-F5344CB8AC3E}">
        <p14:creationId xmlns:p14="http://schemas.microsoft.com/office/powerpoint/2010/main" val="425578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D4CE41-E5AC-D440-A05F-FC29A06A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29891B-FE1D-46D4-992F-423C97370188}"/>
              </a:ext>
            </a:extLst>
          </p:cNvPr>
          <p:cNvSpPr/>
          <p:nvPr/>
        </p:nvSpPr>
        <p:spPr>
          <a:xfrm>
            <a:off x="422067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CD596-8AFE-435F-8915-59058DD2443F}"/>
              </a:ext>
            </a:extLst>
          </p:cNvPr>
          <p:cNvSpPr txBox="1"/>
          <p:nvPr/>
        </p:nvSpPr>
        <p:spPr>
          <a:xfrm>
            <a:off x="702469" y="4742521"/>
            <a:ext cx="10787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Обучение с подкреплением</a:t>
            </a:r>
            <a:r>
              <a:rPr lang="en-US" sz="5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5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 задаче движения роботов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591B531-5EEC-441A-A5B4-66292529A163}"/>
              </a:ext>
            </a:extLst>
          </p:cNvPr>
          <p:cNvSpPr/>
          <p:nvPr/>
        </p:nvSpPr>
        <p:spPr>
          <a:xfrm>
            <a:off x="9134273" y="3181039"/>
            <a:ext cx="3057728" cy="1200329"/>
          </a:xfrm>
          <a:prstGeom prst="rect">
            <a:avLst/>
          </a:prstGeom>
          <a:solidFill>
            <a:srgbClr val="04AFA7"/>
          </a:solidFill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Мурашов Леонид</a:t>
            </a:r>
            <a:b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8-977-710-74-05</a:t>
            </a:r>
            <a:br>
              <a:rPr lang="ru-RU" sz="2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dirty="0">
                <a:hlinkClick r:id="rId3"/>
              </a:rPr>
              <a:t>vk.com/leonid1576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19402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D4CE41-E5AC-D440-A05F-FC29A06A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6B1D3-D72A-DA44-A24A-5A279D1BB1E6}"/>
              </a:ext>
            </a:extLst>
          </p:cNvPr>
          <p:cNvSpPr txBox="1"/>
          <p:nvPr/>
        </p:nvSpPr>
        <p:spPr>
          <a:xfrm>
            <a:off x="871538" y="4729165"/>
            <a:ext cx="10787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Автоматизация создания алгоритмов динамического и устойчивого движения роботов с помощью обучения с подкреплением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851CEB-18C3-4AAE-A37A-883A9371369A}"/>
              </a:ext>
            </a:extLst>
          </p:cNvPr>
          <p:cNvSpPr/>
          <p:nvPr/>
        </p:nvSpPr>
        <p:spPr>
          <a:xfrm>
            <a:off x="9134273" y="3181039"/>
            <a:ext cx="3057728" cy="1200329"/>
          </a:xfrm>
          <a:prstGeom prst="rect">
            <a:avLst/>
          </a:prstGeom>
          <a:solidFill>
            <a:srgbClr val="04AFA7"/>
          </a:solidFill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Мурашов Леонид</a:t>
            </a:r>
            <a:b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8-977-710-74-05</a:t>
            </a:r>
            <a:br>
              <a:rPr lang="ru-RU" sz="2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dirty="0">
                <a:hlinkClick r:id="rId3"/>
              </a:rPr>
              <a:t>vk.com/leonid1576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3617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D4CE41-E5AC-D440-A05F-FC29A06A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29891B-FE1D-46D4-992F-423C97370188}"/>
              </a:ext>
            </a:extLst>
          </p:cNvPr>
          <p:cNvSpPr/>
          <p:nvPr/>
        </p:nvSpPr>
        <p:spPr>
          <a:xfrm>
            <a:off x="422067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CD596-8AFE-435F-8915-59058DD2443F}"/>
              </a:ext>
            </a:extLst>
          </p:cNvPr>
          <p:cNvSpPr txBox="1"/>
          <p:nvPr/>
        </p:nvSpPr>
        <p:spPr>
          <a:xfrm>
            <a:off x="702469" y="4845158"/>
            <a:ext cx="10787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Reinforcement Learning </a:t>
            </a:r>
            <a:r>
              <a:rPr lang="ru-RU" sz="5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 задаче движения роботов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591B531-5EEC-441A-A5B4-66292529A163}"/>
              </a:ext>
            </a:extLst>
          </p:cNvPr>
          <p:cNvSpPr/>
          <p:nvPr/>
        </p:nvSpPr>
        <p:spPr>
          <a:xfrm>
            <a:off x="9134273" y="3181039"/>
            <a:ext cx="3057728" cy="1200329"/>
          </a:xfrm>
          <a:prstGeom prst="rect">
            <a:avLst/>
          </a:prstGeom>
          <a:solidFill>
            <a:srgbClr val="04AFA7"/>
          </a:solidFill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Мурашов Леонид</a:t>
            </a:r>
            <a:b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8-977-710-74-05</a:t>
            </a:r>
            <a:br>
              <a:rPr lang="ru-RU" sz="2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dirty="0">
                <a:hlinkClick r:id="rId3"/>
              </a:rPr>
              <a:t>vk.com/leonid1576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6888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D4CE41-E5AC-D440-A05F-FC29A06A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29891B-FE1D-46D4-992F-423C97370188}"/>
              </a:ext>
            </a:extLst>
          </p:cNvPr>
          <p:cNvSpPr/>
          <p:nvPr/>
        </p:nvSpPr>
        <p:spPr>
          <a:xfrm>
            <a:off x="422067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CD596-8AFE-435F-8915-59058DD2443F}"/>
              </a:ext>
            </a:extLst>
          </p:cNvPr>
          <p:cNvSpPr txBox="1"/>
          <p:nvPr/>
        </p:nvSpPr>
        <p:spPr>
          <a:xfrm>
            <a:off x="702469" y="5053880"/>
            <a:ext cx="10787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RL </a:t>
            </a:r>
            <a:r>
              <a:rPr lang="ru-RU" sz="5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 задаче движения роботов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591B531-5EEC-441A-A5B4-66292529A163}"/>
              </a:ext>
            </a:extLst>
          </p:cNvPr>
          <p:cNvSpPr/>
          <p:nvPr/>
        </p:nvSpPr>
        <p:spPr>
          <a:xfrm>
            <a:off x="9134273" y="3181039"/>
            <a:ext cx="3057728" cy="1200329"/>
          </a:xfrm>
          <a:prstGeom prst="rect">
            <a:avLst/>
          </a:prstGeom>
          <a:solidFill>
            <a:srgbClr val="04AFA7"/>
          </a:solidFill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Мурашов Леонид</a:t>
            </a:r>
            <a:b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8-977-710-74-05</a:t>
            </a:r>
            <a:br>
              <a:rPr lang="ru-RU" sz="2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400" dirty="0">
                <a:hlinkClick r:id="rId3"/>
              </a:rPr>
              <a:t>vk.com/leonid1576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1356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такое </a:t>
            </a:r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RL?</a:t>
            </a:r>
            <a:endParaRPr lang="ru-RU" sz="3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235AC4-445C-4DBB-B47F-FCB4278994DB}"/>
              </a:ext>
            </a:extLst>
          </p:cNvPr>
          <p:cNvSpPr/>
          <p:nvPr/>
        </p:nvSpPr>
        <p:spPr>
          <a:xfrm>
            <a:off x="2514805" y="2828835"/>
            <a:ext cx="62977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7200" dirty="0">
                <a:latin typeface="Helvetica" panose="020B0604020202020204" pitchFamily="34" charset="0"/>
                <a:cs typeface="Helvetica" panose="020B0604020202020204" pitchFamily="34" charset="0"/>
              </a:rPr>
              <a:t>Что такое </a:t>
            </a: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RL?</a:t>
            </a:r>
            <a:endParaRPr lang="ru-RU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8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такое </a:t>
            </a:r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RL?</a:t>
            </a:r>
            <a:endParaRPr lang="ru-RU" sz="3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D235AC4-445C-4DBB-B47F-FCB4278994DB}"/>
              </a:ext>
            </a:extLst>
          </p:cNvPr>
          <p:cNvSpPr/>
          <p:nvPr/>
        </p:nvSpPr>
        <p:spPr>
          <a:xfrm>
            <a:off x="62360" y="1729612"/>
            <a:ext cx="1206727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Reinforcement Learning</a:t>
            </a:r>
          </a:p>
          <a:p>
            <a:pPr algn="ctr"/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</a:p>
          <a:p>
            <a:pPr algn="ctr"/>
            <a:r>
              <a:rPr lang="ru-RU" sz="7200" dirty="0">
                <a:latin typeface="Helvetica" panose="020B0604020202020204" pitchFamily="34" charset="0"/>
                <a:cs typeface="Helvetica" panose="020B060402020202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393494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3B19B-39BC-476B-8B74-BCC4A2F559EE}"/>
              </a:ext>
            </a:extLst>
          </p:cNvPr>
          <p:cNvSpPr txBox="1"/>
          <p:nvPr/>
        </p:nvSpPr>
        <p:spPr>
          <a:xfrm>
            <a:off x="298578" y="237536"/>
            <a:ext cx="5365103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такое </a:t>
            </a:r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RL?</a:t>
            </a:r>
            <a:endParaRPr lang="ru-RU" sz="3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reinforcement learning">
            <a:extLst>
              <a:ext uri="{FF2B5EF4-FFF2-40B4-BE49-F238E27FC236}">
                <a16:creationId xmlns:a16="http://schemas.microsoft.com/office/drawing/2014/main" id="{C9E391FB-FADC-43F1-B169-82DE58C4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7" y="1645590"/>
            <a:ext cx="75152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38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9D4F4-8768-0E4C-A3B7-BD3DB841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03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B8625A-EB6E-4FF0-BA89-1C5F0D56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67" y="1172799"/>
            <a:ext cx="6274889" cy="5685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131F4B-E14B-4181-9CF0-D98C563DEF4C}"/>
              </a:ext>
            </a:extLst>
          </p:cNvPr>
          <p:cNvSpPr txBox="1"/>
          <p:nvPr/>
        </p:nvSpPr>
        <p:spPr>
          <a:xfrm>
            <a:off x="298579" y="237536"/>
            <a:ext cx="3928188" cy="600164"/>
          </a:xfrm>
          <a:prstGeom prst="rect">
            <a:avLst/>
          </a:prstGeom>
          <a:solidFill>
            <a:srgbClr val="00AFA8"/>
          </a:solidFill>
        </p:spPr>
        <p:txBody>
          <a:bodyPr wrap="square" rtlCol="0">
            <a:spAutoFit/>
          </a:bodyPr>
          <a:lstStyle/>
          <a:p>
            <a:r>
              <a:rPr lang="ru-RU" sz="3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Зачем это нужно?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1ADB6F0-5978-44E1-808A-7E338AE3C7B8}"/>
              </a:ext>
            </a:extLst>
          </p:cNvPr>
          <p:cNvSpPr/>
          <p:nvPr/>
        </p:nvSpPr>
        <p:spPr>
          <a:xfrm>
            <a:off x="298579" y="5974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Neue Haas Grotesk W01 Disp"/>
              </a:rPr>
              <a:t>Legged Robots That Balance</a:t>
            </a:r>
          </a:p>
          <a:p>
            <a:r>
              <a:rPr lang="en-US" dirty="0">
                <a:solidFill>
                  <a:srgbClr val="6D6E71"/>
                </a:solidFill>
                <a:latin typeface="Neue Haas Grotesk W01 Disp"/>
              </a:rPr>
              <a:t>By </a:t>
            </a:r>
            <a:r>
              <a:rPr lang="en-US" dirty="0">
                <a:solidFill>
                  <a:srgbClr val="6D6E71"/>
                </a:solidFill>
                <a:latin typeface="Neue Haas Grotesk W01 Disp"/>
                <a:hlinkClick r:id="rId4"/>
              </a:rPr>
              <a:t>Marc </a:t>
            </a:r>
            <a:r>
              <a:rPr lang="en-US" dirty="0" err="1">
                <a:solidFill>
                  <a:srgbClr val="6D6E71"/>
                </a:solidFill>
                <a:latin typeface="Neue Haas Grotesk W01 Disp"/>
                <a:hlinkClick r:id="rId4"/>
              </a:rPr>
              <a:t>Raibert</a:t>
            </a:r>
            <a:endParaRPr lang="en-US" b="0" i="0" dirty="0">
              <a:solidFill>
                <a:srgbClr val="6D6E71"/>
              </a:solidFill>
              <a:effectLst/>
              <a:latin typeface="Neue Haas Grotesk W01 Disp"/>
            </a:endParaRPr>
          </a:p>
        </p:txBody>
      </p:sp>
    </p:spTree>
    <p:extLst>
      <p:ext uri="{BB962C8B-B14F-4D97-AF65-F5344CB8AC3E}">
        <p14:creationId xmlns:p14="http://schemas.microsoft.com/office/powerpoint/2010/main" val="12213961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700</TotalTime>
  <Words>256</Words>
  <Application>Microsoft Office PowerPoint</Application>
  <PresentationFormat>Широкоэкранный</PresentationFormat>
  <Paragraphs>67</Paragraphs>
  <Slides>30</Slides>
  <Notes>3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Neue Haas Grotesk W01 Disp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Leonid Murashov</cp:lastModifiedBy>
  <cp:revision>42</cp:revision>
  <dcterms:created xsi:type="dcterms:W3CDTF">2019-06-25T18:08:16Z</dcterms:created>
  <dcterms:modified xsi:type="dcterms:W3CDTF">2019-07-01T08:40:06Z</dcterms:modified>
</cp:coreProperties>
</file>